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Playfair Displ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PlayfairDisplay-bold.fntdata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34" Type="http://schemas.openxmlformats.org/officeDocument/2006/relationships/customXml" Target="../customXml/item2.xml"/><Relationship Id="rId25" Type="http://schemas.openxmlformats.org/officeDocument/2006/relationships/font" Target="fonts/PlayfairDisplay-regular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customXml" Target="../customXml/item1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schemas.openxmlformats.org/officeDocument/2006/relationships/font" Target="fonts/Lato-regular.fntdata"/><Relationship Id="rId16" Type="http://schemas.openxmlformats.org/officeDocument/2006/relationships/slide" Target="slides/slide12.xml"/><Relationship Id="rId24" Type="http://schemas.openxmlformats.org/officeDocument/2006/relationships/slide" Target="slides/slide20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font" Target="fonts/Lato-boldItalic.fntdata"/><Relationship Id="rId23" Type="http://schemas.openxmlformats.org/officeDocument/2006/relationships/slide" Target="slides/slide19.xml"/><Relationship Id="rId28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customXml" Target="../customXml/item4.xml"/><Relationship Id="rId31" Type="http://schemas.openxmlformats.org/officeDocument/2006/relationships/font" Target="fonts/Lato-italic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font" Target="fonts/PlayfairDisplay-italic.fntdata"/><Relationship Id="rId30" Type="http://schemas.openxmlformats.org/officeDocument/2006/relationships/font" Target="fonts/Lato-bold.fntdata"/><Relationship Id="rId14" Type="http://schemas.openxmlformats.org/officeDocument/2006/relationships/slide" Target="slides/slide10.xml"/><Relationship Id="rId35" Type="http://schemas.openxmlformats.org/officeDocument/2006/relationships/customXml" Target="../customXml/item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Like To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Move It,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Move It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96287" y="3450105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Road to Teaching 2016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Dr. Mary Funaoka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Microlabs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1. Form groups of 4:  assign A, B, C, D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2. Five minutes/round:</a:t>
            </a:r>
          </a:p>
          <a:p>
            <a:pPr indent="-381000" lvl="0" marL="914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"/>
            </a:pPr>
            <a:r>
              <a:rPr lang="en" sz="2400">
                <a:solidFill>
                  <a:srgbClr val="434343"/>
                </a:solidFill>
              </a:rPr>
              <a:t>Listen to the question</a:t>
            </a:r>
          </a:p>
          <a:p>
            <a:pPr indent="-381000" lvl="0" marL="914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"/>
            </a:pPr>
            <a:r>
              <a:rPr lang="en" sz="2400">
                <a:solidFill>
                  <a:srgbClr val="434343"/>
                </a:solidFill>
              </a:rPr>
              <a:t>Silently reflect for 60 seconds</a:t>
            </a:r>
          </a:p>
          <a:p>
            <a:pPr indent="-381000" lvl="0" marL="914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"/>
            </a:pPr>
            <a:r>
              <a:rPr lang="en" sz="2400">
                <a:solidFill>
                  <a:srgbClr val="434343"/>
                </a:solidFill>
              </a:rPr>
              <a:t>A responds for 60 seconds*</a:t>
            </a:r>
          </a:p>
          <a:p>
            <a:pPr indent="-381000" lvl="0" marL="914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"/>
            </a:pPr>
            <a:r>
              <a:rPr lang="en" sz="2400">
                <a:solidFill>
                  <a:srgbClr val="434343"/>
                </a:solidFill>
              </a:rPr>
              <a:t>B responds for 60 seconds*</a:t>
            </a:r>
          </a:p>
          <a:p>
            <a:pPr indent="-381000" lvl="0" marL="914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"/>
            </a:pPr>
            <a:r>
              <a:rPr lang="en" sz="2400">
                <a:solidFill>
                  <a:srgbClr val="434343"/>
                </a:solidFill>
              </a:rPr>
              <a:t>C responds for 60 seconds*</a:t>
            </a:r>
          </a:p>
          <a:p>
            <a:pPr indent="-381000" lvl="0" marL="914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"/>
            </a:pPr>
            <a:r>
              <a:rPr lang="en" sz="2400">
                <a:solidFill>
                  <a:srgbClr val="434343"/>
                </a:solidFill>
              </a:rPr>
              <a:t>D responds for 60 seconds*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34343"/>
                </a:solidFill>
              </a:rPr>
              <a:t>*sit with the silence, if time is leftover</a:t>
            </a:r>
          </a:p>
        </p:txBody>
      </p:sp>
      <p:pic>
        <p:nvPicPr>
          <p:cNvPr descr="People, Group, Members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749" y="1714475"/>
            <a:ext cx="3888249" cy="19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Microlabs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4944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b="1" lang="en" sz="3000">
                <a:solidFill>
                  <a:srgbClr val="434343"/>
                </a:solidFill>
              </a:rPr>
              <a:t>Round 1: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</a:rPr>
              <a:t>Describe a time you have experienced an “ism” (racism, sexism, classism, ableism, ageism). What was it like and how did you feel?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</p:txBody>
      </p:sp>
      <p:pic>
        <p:nvPicPr>
          <p:cNvPr descr="People, Group, Members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749" y="1714475"/>
            <a:ext cx="3888249" cy="19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Microlabs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5352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b="1" lang="en" sz="3000">
                <a:solidFill>
                  <a:srgbClr val="434343"/>
                </a:solidFill>
              </a:rPr>
              <a:t>Round 2: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</a:rPr>
              <a:t>How do you encourage people to honor the uniqueness of each individual? How do you  (would you) challenge stereotypes and promote sensitivity and inclusion?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</p:txBody>
      </p:sp>
      <p:pic>
        <p:nvPicPr>
          <p:cNvPr descr="People, Group, Members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749" y="1714475"/>
            <a:ext cx="3888249" cy="19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Four Corners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5352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b="1" lang="en" sz="3000">
                <a:solidFill>
                  <a:srgbClr val="434343"/>
                </a:solidFill>
              </a:rPr>
              <a:t>Why: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</a:rPr>
              <a:t>Gives students an opportunity to share their opinion about a topic both physically and verbally.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</p:txBody>
      </p:sp>
      <p:pic>
        <p:nvPicPr>
          <p:cNvPr descr="Free vector graphic: Puzzle, ...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025" y="1224625"/>
            <a:ext cx="300037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Four Corners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5352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3000">
                <a:solidFill>
                  <a:srgbClr val="434343"/>
                </a:solidFill>
              </a:rPr>
              <a:t>Listen to each statement. </a:t>
            </a:r>
          </a:p>
          <a:p>
            <a:pPr indent="-4191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3000">
                <a:solidFill>
                  <a:srgbClr val="434343"/>
                </a:solidFill>
              </a:rPr>
              <a:t>Move to the corner that represents your belief.</a:t>
            </a:r>
          </a:p>
          <a:p>
            <a:pPr indent="-4191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3000">
                <a:solidFill>
                  <a:srgbClr val="434343"/>
                </a:solidFill>
              </a:rPr>
              <a:t>With those in your corner, share your reasons why.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</p:txBody>
      </p:sp>
      <p:pic>
        <p:nvPicPr>
          <p:cNvPr descr="Free vector graphic: Puzzle, ...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025" y="1224625"/>
            <a:ext cx="300037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Four Corners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152475"/>
            <a:ext cx="496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</a:rPr>
              <a:t>All students should be treated the </a:t>
            </a:r>
            <a:r>
              <a:rPr lang="en" sz="3600" u="sng">
                <a:solidFill>
                  <a:srgbClr val="434343"/>
                </a:solidFill>
              </a:rPr>
              <a:t>SAME EXACT WAY</a:t>
            </a:r>
            <a:r>
              <a:rPr lang="en" sz="3600">
                <a:solidFill>
                  <a:srgbClr val="434343"/>
                </a:solidFill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</p:txBody>
      </p:sp>
      <p:pic>
        <p:nvPicPr>
          <p:cNvPr descr="Free vector graphic: Puzzle, ...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025" y="1224625"/>
            <a:ext cx="300037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Four Corners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52475"/>
            <a:ext cx="496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</a:rPr>
              <a:t>Our goal as teachers is to shape the values and beliefs of our students.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</p:txBody>
      </p:sp>
      <p:pic>
        <p:nvPicPr>
          <p:cNvPr descr="Free vector graphic: Puzzle, ...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025" y="1224625"/>
            <a:ext cx="300037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Labeling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496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</a:rPr>
              <a:t>Why</a:t>
            </a:r>
            <a:r>
              <a:rPr lang="en" sz="3000">
                <a:solidFill>
                  <a:srgbClr val="434343"/>
                </a:solidFill>
              </a:rPr>
              <a:t>: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An opportunity to reflect on “labels” we assign others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</p:txBody>
      </p:sp>
      <p:pic>
        <p:nvPicPr>
          <p:cNvPr descr="label trailers shield caption ...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0" y="1454250"/>
            <a:ext cx="3628000" cy="24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Labeling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496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</a:pPr>
            <a:r>
              <a:rPr lang="en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Place your label on your forehead</a:t>
            </a:r>
          </a:p>
          <a:p>
            <a:pPr indent="-4191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</a:pPr>
            <a:r>
              <a:rPr lang="en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Read the different labels around the room</a:t>
            </a:r>
          </a:p>
          <a:p>
            <a:pPr indent="-4191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</a:pPr>
            <a:r>
              <a:rPr lang="en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Form a group of 3 that you would best get along with</a:t>
            </a:r>
          </a:p>
        </p:txBody>
      </p:sp>
      <p:pic>
        <p:nvPicPr>
          <p:cNvPr descr="label trailers shield caption ...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0" y="1454250"/>
            <a:ext cx="3628000" cy="24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Labeling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152475"/>
            <a:ext cx="496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3000">
                <a:solidFill>
                  <a:srgbClr val="434343"/>
                </a:solidFill>
              </a:rPr>
              <a:t>Group discussion: Why did the 3 of you choose each other?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  <a:p>
            <a:pPr indent="-4191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"/>
            </a:pPr>
            <a:r>
              <a:rPr lang="en" sz="3000">
                <a:solidFill>
                  <a:srgbClr val="434343"/>
                </a:solidFill>
              </a:rPr>
              <a:t>Class discussion: How does this connect to real classroom experiences?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434343"/>
                </a:solidFill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</p:txBody>
      </p:sp>
      <p:pic>
        <p:nvPicPr>
          <p:cNvPr descr="label trailers shield caption ..."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0" y="1454250"/>
            <a:ext cx="3628000" cy="24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7507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Strategies to Get Students Walking &amp; Talking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</a:pPr>
            <a:r>
              <a:rPr lang="en" sz="3600"/>
              <a:t>Block Party</a:t>
            </a:r>
          </a:p>
          <a:p>
            <a:pPr indent="-457200" lvl="0" marL="457200" rtl="0">
              <a:spcBef>
                <a:spcPts val="0"/>
              </a:spcBef>
              <a:buSzPct val="100000"/>
            </a:pPr>
            <a:r>
              <a:rPr lang="en" sz="3600"/>
              <a:t>Mix-Freeze-Pair</a:t>
            </a:r>
          </a:p>
          <a:p>
            <a:pPr indent="-457200" lvl="0" marL="457200" rtl="0">
              <a:spcBef>
                <a:spcPts val="0"/>
              </a:spcBef>
              <a:buSzPct val="100000"/>
            </a:pPr>
            <a:r>
              <a:rPr lang="en" sz="3600"/>
              <a:t>Microlabs</a:t>
            </a:r>
          </a:p>
          <a:p>
            <a:pPr indent="-457200" lvl="0" marL="457200" rtl="0">
              <a:spcBef>
                <a:spcPts val="0"/>
              </a:spcBef>
              <a:buSzPct val="100000"/>
            </a:pPr>
            <a:r>
              <a:rPr lang="en" sz="3600"/>
              <a:t>Four Corners</a:t>
            </a:r>
          </a:p>
          <a:p>
            <a:pPr indent="-457200" lvl="0" marL="457200">
              <a:spcBef>
                <a:spcPts val="0"/>
              </a:spcBef>
              <a:buSzPct val="100000"/>
            </a:pPr>
            <a:r>
              <a:rPr lang="en" sz="3600"/>
              <a:t>Labeling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“Crayons” </a:t>
            </a:r>
            <a:r>
              <a:rPr b="0" i="1" lang="en" sz="2400"/>
              <a:t>-Author Unknown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434343"/>
                </a:solidFill>
              </a:rPr>
              <a:t>We could learn a lot from crayons: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434343"/>
                </a:solidFill>
              </a:rPr>
              <a:t>Some are sharp,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434343"/>
                </a:solidFill>
              </a:rPr>
              <a:t>Some are pretty,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434343"/>
                </a:solidFill>
              </a:rPr>
              <a:t>Some are dull,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434343"/>
                </a:solidFill>
              </a:rPr>
              <a:t>						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434343"/>
                </a:solidFill>
              </a:rPr>
              <a:t>Some have weird names,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434343"/>
                </a:solidFill>
              </a:rPr>
              <a:t>and are all different colors,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434343"/>
                </a:solidFill>
              </a:rPr>
              <a:t>But they all have to live in the same box.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... Crayons | by John-Morgan"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375" y="1239950"/>
            <a:ext cx="3726126" cy="26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Party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4250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33333"/>
                </a:solidFill>
              </a:rPr>
              <a:t>Why</a:t>
            </a:r>
            <a:r>
              <a:rPr lang="en" sz="3000">
                <a:solidFill>
                  <a:srgbClr val="333333"/>
                </a:solidFill>
              </a:rPr>
              <a:t>: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33333"/>
              </a:solidFill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33333"/>
                </a:solidFill>
              </a:rPr>
              <a:t>Gives students an opportunity to randomly group, reflect upon, and discuss text.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33333"/>
              </a:solidFill>
            </a:endParaRPr>
          </a:p>
        </p:txBody>
      </p:sp>
      <p:pic>
        <p:nvPicPr>
          <p:cNvPr descr="... Dance, Gala, Music, Party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800" y="1224650"/>
            <a:ext cx="4088851" cy="29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Block Party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4250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AutoNum type="arabicPeriod"/>
            </a:pPr>
            <a:r>
              <a:rPr lang="en" sz="3000">
                <a:solidFill>
                  <a:srgbClr val="434343"/>
                </a:solidFill>
              </a:rPr>
              <a:t>Read and reflect on your quote.</a:t>
            </a:r>
          </a:p>
          <a:p>
            <a:pPr indent="-4191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AutoNum type="arabicPeriod"/>
            </a:pPr>
            <a:r>
              <a:rPr lang="en" sz="3000">
                <a:solidFill>
                  <a:srgbClr val="434343"/>
                </a:solidFill>
              </a:rPr>
              <a:t>Join a party with 4 different colors.</a:t>
            </a:r>
          </a:p>
          <a:p>
            <a:pPr indent="-4191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  <a:buAutoNum type="arabicPeriod"/>
            </a:pPr>
            <a:r>
              <a:rPr lang="en" sz="3000">
                <a:solidFill>
                  <a:srgbClr val="434343"/>
                </a:solidFill>
              </a:rPr>
              <a:t>Each read your quote and share your response.</a:t>
            </a:r>
          </a:p>
        </p:txBody>
      </p:sp>
      <p:pic>
        <p:nvPicPr>
          <p:cNvPr descr="... Dance, Gala, Music, Party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800" y="1224650"/>
            <a:ext cx="4088851" cy="29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Mix-Freeze-Pair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4035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33333"/>
                </a:solidFill>
              </a:rPr>
              <a:t>Why</a:t>
            </a:r>
            <a:r>
              <a:rPr lang="en" sz="3000">
                <a:solidFill>
                  <a:srgbClr val="333333"/>
                </a:solidFill>
              </a:rPr>
              <a:t>: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33333"/>
              </a:solidFill>
            </a:endParaRPr>
          </a:p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33333"/>
                </a:solidFill>
              </a:rPr>
              <a:t>Gives students an opportunity to randomly group and discuss a topic in pairs.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descr="C:\Users\MFunaoka\AppData\Local\Microsoft\Windows\Temporary Internet Files\Content.IE5\6GRTEYAC\MC900449043[1].jpg"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8500" y="1469874"/>
            <a:ext cx="4945500" cy="278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Mix-Freeze-Pair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97400" y="1137175"/>
            <a:ext cx="4005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b="1" lang="en" sz="3000">
                <a:solidFill>
                  <a:srgbClr val="434343"/>
                </a:solidFill>
              </a:rPr>
              <a:t>MIX</a:t>
            </a:r>
            <a:r>
              <a:rPr lang="en" sz="3000">
                <a:solidFill>
                  <a:srgbClr val="434343"/>
                </a:solidFill>
              </a:rPr>
              <a:t> around the room.</a:t>
            </a:r>
          </a:p>
          <a:p>
            <a:pPr indent="-4191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b="1" lang="en" sz="3000">
                <a:solidFill>
                  <a:srgbClr val="434343"/>
                </a:solidFill>
              </a:rPr>
              <a:t>FREEZE</a:t>
            </a:r>
            <a:r>
              <a:rPr lang="en" sz="3000">
                <a:solidFill>
                  <a:srgbClr val="434343"/>
                </a:solidFill>
              </a:rPr>
              <a:t> when the music stops.</a:t>
            </a:r>
          </a:p>
          <a:p>
            <a:pPr indent="-4191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b="1" lang="en" sz="3000">
                <a:solidFill>
                  <a:srgbClr val="434343"/>
                </a:solidFill>
              </a:rPr>
              <a:t>PAIR</a:t>
            </a:r>
            <a:r>
              <a:rPr lang="en" sz="3000">
                <a:solidFill>
                  <a:srgbClr val="434343"/>
                </a:solidFill>
              </a:rPr>
              <a:t> up and answer the question on the screen.</a:t>
            </a:r>
          </a:p>
        </p:txBody>
      </p:sp>
      <p:pic>
        <p:nvPicPr>
          <p:cNvPr descr="C:\Users\MFunaoka\AppData\Local\Microsoft\Windows\Temporary Internet Files\Content.IE5\6GRTEYAC\MC900449043[1].jpg"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025" y="1425774"/>
            <a:ext cx="5276100" cy="29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Mix-Freeze-Pair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97400" y="1137175"/>
            <a:ext cx="4005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What is your definition of diversity? What do you feel is (would be) challenging and rewarding about teaching in a diverse school setting?  						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 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descr="C:\Users\MFunaoka\AppData\Local\Microsoft\Windows\Temporary Internet Files\Content.IE5\6GRTEYAC\MC900449043[1].jp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025" y="1425774"/>
            <a:ext cx="5276100" cy="29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Mix-Freeze-Pair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97400" y="1137175"/>
            <a:ext cx="4005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Describe a time you encountered conflict with a person from a different background than yours. How did you handle the situation?  						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 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descr="C:\Users\MFunaoka\AppData\Local\Microsoft\Windows\Temporary Internet Files\Content.IE5\6GRTEYAC\MC900449043[1].jpg"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025" y="1425774"/>
            <a:ext cx="5276100" cy="29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Microlabs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35150" y="1091225"/>
            <a:ext cx="4510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434343"/>
                </a:solidFill>
              </a:rPr>
              <a:t>Why</a:t>
            </a:r>
            <a:r>
              <a:rPr lang="en" sz="2400">
                <a:solidFill>
                  <a:srgbClr val="434343"/>
                </a:solidFill>
              </a:rPr>
              <a:t>: </a:t>
            </a: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to democratize participation while addressing a specific content topic </a:t>
            </a:r>
          </a:p>
          <a:p>
            <a:pPr indent="-381000" lvl="0" marL="457200" rtl="0">
              <a:spcBef>
                <a:spcPts val="700"/>
              </a:spcBef>
              <a:spcAft>
                <a:spcPts val="60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to promote reflection and active listening</a:t>
            </a:r>
          </a:p>
          <a:p>
            <a:pPr indent="-381000" lvl="0" marL="457200" rtl="0">
              <a:spcBef>
                <a:spcPts val="700"/>
              </a:spcBef>
              <a:spcAft>
                <a:spcPts val="60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affirm individual ideas and withhold judgment</a:t>
            </a:r>
          </a:p>
        </p:txBody>
      </p:sp>
      <p:pic>
        <p:nvPicPr>
          <p:cNvPr descr="People, Group, Members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349" y="1775725"/>
            <a:ext cx="3673950" cy="18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1189f8-a51b-453f-9f0c-3a0b3b65b12f">HNYXMCCMVK3K-966589917-6</_dlc_DocId>
    <_dlc_DocIdUrl xmlns="431189f8-a51b-453f-9f0c-3a0b3b65b12f">
      <Url>http://www.sac.edu/StudentServices/Counseling/TeacherEd/_layouts/15/DocIdRedir.aspx?ID=HNYXMCCMVK3K-966589917-6</Url>
      <Description>HNYXMCCMVK3K-966589917-6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47AE2410D8747872CBE136B4267DF" ma:contentTypeVersion="1" ma:contentTypeDescription="Create a new document." ma:contentTypeScope="" ma:versionID="a78edca3bcb38cce6aff222ee260010a">
  <xsd:schema xmlns:xsd="http://www.w3.org/2001/XMLSchema" xmlns:xs="http://www.w3.org/2001/XMLSchema" xmlns:p="http://schemas.microsoft.com/office/2006/metadata/properties" xmlns:ns2="431189f8-a51b-453f-9f0c-3a0b3b65b12f" xmlns:ns3="bc55c54c-9bc5-4d16-9a61-026adf2e3255" targetNamespace="http://schemas.microsoft.com/office/2006/metadata/properties" ma:root="true" ma:fieldsID="50d6dd5c5b9d157beea24e06dd272638" ns2:_="" ns3:_="">
    <xsd:import namespace="431189f8-a51b-453f-9f0c-3a0b3b65b12f"/>
    <xsd:import namespace="bc55c54c-9bc5-4d16-9a61-026adf2e32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5c54c-9bc5-4d16-9a61-026adf2e32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68D0AF-084D-44EC-80AC-0AE6923632FC}"/>
</file>

<file path=customXml/itemProps2.xml><?xml version="1.0" encoding="utf-8"?>
<ds:datastoreItem xmlns:ds="http://schemas.openxmlformats.org/officeDocument/2006/customXml" ds:itemID="{9C3E0760-0201-4DB2-BD77-7E040A54508E}"/>
</file>

<file path=customXml/itemProps3.xml><?xml version="1.0" encoding="utf-8"?>
<ds:datastoreItem xmlns:ds="http://schemas.openxmlformats.org/officeDocument/2006/customXml" ds:itemID="{B326CBCC-5762-4924-91C9-DA1B3FD674E0}"/>
</file>

<file path=customXml/itemProps4.xml><?xml version="1.0" encoding="utf-8"?>
<ds:datastoreItem xmlns:ds="http://schemas.openxmlformats.org/officeDocument/2006/customXml" ds:itemID="{DC1ED967-86CB-4B49-B80A-153F2A38A80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4ed433d2-fee1-4a8d-a38c-af4a7631d058</vt:lpwstr>
  </property>
  <property fmtid="{D5CDD505-2E9C-101B-9397-08002B2CF9AE}" pid="3" name="ContentTypeId">
    <vt:lpwstr>0x01010077747AE2410D8747872CBE136B4267DF</vt:lpwstr>
  </property>
</Properties>
</file>